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1"/>
  </p:sldMasterIdLst>
  <p:notesMasterIdLst>
    <p:notesMasterId r:id="rId24"/>
  </p:notesMasterIdLst>
  <p:sldIdLst>
    <p:sldId id="256" r:id="rId2"/>
    <p:sldId id="261" r:id="rId3"/>
    <p:sldId id="262" r:id="rId4"/>
    <p:sldId id="263" r:id="rId5"/>
    <p:sldId id="287" r:id="rId6"/>
    <p:sldId id="288" r:id="rId7"/>
    <p:sldId id="266" r:id="rId8"/>
    <p:sldId id="269" r:id="rId9"/>
    <p:sldId id="289" r:id="rId10"/>
    <p:sldId id="279" r:id="rId11"/>
    <p:sldId id="271" r:id="rId12"/>
    <p:sldId id="272" r:id="rId13"/>
    <p:sldId id="286" r:id="rId14"/>
    <p:sldId id="275" r:id="rId15"/>
    <p:sldId id="273" r:id="rId16"/>
    <p:sldId id="293" r:id="rId17"/>
    <p:sldId id="278" r:id="rId18"/>
    <p:sldId id="280" r:id="rId19"/>
    <p:sldId id="281" r:id="rId20"/>
    <p:sldId id="292" r:id="rId21"/>
    <p:sldId id="294" r:id="rId22"/>
    <p:sldId id="260" r:id="rId23"/>
  </p:sldIdLst>
  <p:sldSz cx="9906000" cy="6858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027" y="-8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57DB8-D890-436E-913F-2591A7582174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C336D-11F1-4D41-96F2-FD0C522FA9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7874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1pPr>
    <a:lvl2pPr marL="402277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2pPr>
    <a:lvl3pPr marL="804555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3pPr>
    <a:lvl4pPr marL="1206833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4pPr>
    <a:lvl5pPr marL="1609110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5pPr>
    <a:lvl6pPr marL="2011387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6pPr>
    <a:lvl7pPr marL="2413665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7pPr>
    <a:lvl8pPr marL="2815943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8pPr>
    <a:lvl9pPr marL="3218220" algn="l" defTabSz="804555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822250"/>
            <a:ext cx="8420100" cy="1452996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0CBC823-B82D-43B3-9F93-6330F9EAEA3A}"/>
              </a:ext>
            </a:extLst>
          </p:cNvPr>
          <p:cNvSpPr/>
          <p:nvPr userDrawn="1"/>
        </p:nvSpPr>
        <p:spPr>
          <a:xfrm>
            <a:off x="0" y="4362175"/>
            <a:ext cx="9906000" cy="2495825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50000"/>
                </a:schemeClr>
              </a:gs>
              <a:gs pos="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9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1" y="4655936"/>
            <a:ext cx="7429500" cy="115867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23" name="Текст 3">
            <a:extLst>
              <a:ext uri="{FF2B5EF4-FFF2-40B4-BE49-F238E27FC236}">
                <a16:creationId xmlns="" xmlns:a16="http://schemas.microsoft.com/office/drawing/2014/main" id="{71611C9E-E969-4828-A6FB-099BE17042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64825" y="6446417"/>
            <a:ext cx="2576350" cy="183063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2021 г.</a:t>
            </a:r>
          </a:p>
        </p:txBody>
      </p:sp>
      <p:pic>
        <p:nvPicPr>
          <p:cNvPr id="192" name="Рисунок 191">
            <a:extLst>
              <a:ext uri="{FF2B5EF4-FFF2-40B4-BE49-F238E27FC236}">
                <a16:creationId xmlns="" xmlns:a16="http://schemas.microsoft.com/office/drawing/2014/main" id="{2232D7F8-0A88-4C77-9B43-18184A048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63" y="544635"/>
            <a:ext cx="1560274" cy="1694237"/>
          </a:xfrm>
          <a:prstGeom prst="rect">
            <a:avLst/>
          </a:prstGeom>
        </p:spPr>
      </p:pic>
      <p:sp>
        <p:nvSpPr>
          <p:cNvPr id="226" name="Прямоугольник 225">
            <a:extLst>
              <a:ext uri="{FF2B5EF4-FFF2-40B4-BE49-F238E27FC236}">
                <a16:creationId xmlns="" xmlns:a16="http://schemas.microsoft.com/office/drawing/2014/main" id="{ECDB6668-3F03-4B7E-A7CA-F5775C33B87C}"/>
              </a:ext>
            </a:extLst>
          </p:cNvPr>
          <p:cNvSpPr/>
          <p:nvPr userDrawn="1"/>
        </p:nvSpPr>
        <p:spPr>
          <a:xfrm>
            <a:off x="3348118" y="2246524"/>
            <a:ext cx="3209763" cy="3869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/>
                <a:latin typeface="+mj-lt"/>
              </a:rPr>
              <a:t>РОСКОМНАДЗОР</a:t>
            </a:r>
          </a:p>
        </p:txBody>
      </p:sp>
      <p:sp>
        <p:nvSpPr>
          <p:cNvPr id="270" name="Прямоугольник 269">
            <a:extLst>
              <a:ext uri="{FF2B5EF4-FFF2-40B4-BE49-F238E27FC236}">
                <a16:creationId xmlns="" xmlns:a16="http://schemas.microsoft.com/office/drawing/2014/main" id="{F0612A5A-998B-4BB7-BFB0-2C322290AC35}"/>
              </a:ext>
            </a:extLst>
          </p:cNvPr>
          <p:cNvSpPr/>
          <p:nvPr userDrawn="1"/>
        </p:nvSpPr>
        <p:spPr>
          <a:xfrm>
            <a:off x="0" y="1"/>
            <a:ext cx="9906000" cy="2278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spc="200" baseline="0" dirty="0"/>
              <a:t>ФЕДЕРАЛЬНАЯ СЛУЖБА ПО НАДЗОРУ В СФЕРЕ СВЯЗИ, ИНФОРМАЦИОННЫХ ТЕХНОЛОГИЙ И МАССОВЫХ КОММУНИКАЦИЙ</a:t>
            </a:r>
          </a:p>
        </p:txBody>
      </p:sp>
      <p:cxnSp>
        <p:nvCxnSpPr>
          <p:cNvPr id="281" name="Прямая соединительная линия 280">
            <a:extLst>
              <a:ext uri="{FF2B5EF4-FFF2-40B4-BE49-F238E27FC236}">
                <a16:creationId xmlns="" xmlns:a16="http://schemas.microsoft.com/office/drawing/2014/main" id="{3B4D0426-3670-4457-942A-3BF76BAEFD30}"/>
              </a:ext>
            </a:extLst>
          </p:cNvPr>
          <p:cNvCxnSpPr/>
          <p:nvPr userDrawn="1"/>
        </p:nvCxnSpPr>
        <p:spPr>
          <a:xfrm>
            <a:off x="0" y="260244"/>
            <a:ext cx="9906000" cy="0"/>
          </a:xfrm>
          <a:prstGeom prst="line">
            <a:avLst/>
          </a:prstGeom>
          <a:ln w="349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98206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735" y="462156"/>
            <a:ext cx="7784776" cy="69273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35" y="1382574"/>
            <a:ext cx="8958542" cy="5005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1735" y="6464302"/>
            <a:ext cx="6113215" cy="365125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1426" y="6464302"/>
            <a:ext cx="2228850" cy="365125"/>
          </a:xfrm>
        </p:spPr>
        <p:txBody>
          <a:bodyPr/>
          <a:lstStyle/>
          <a:p>
            <a:fld id="{F59FD1CA-10E3-4DDA-9898-129C9147103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ADD03BE-3F60-42D7-A92B-F4D529840B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846" y="291170"/>
            <a:ext cx="795431" cy="863725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46E99E5D-EE56-4369-9693-24E89F7973ED}"/>
              </a:ext>
            </a:extLst>
          </p:cNvPr>
          <p:cNvCxnSpPr/>
          <p:nvPr userDrawn="1"/>
        </p:nvCxnSpPr>
        <p:spPr>
          <a:xfrm>
            <a:off x="471735" y="1173040"/>
            <a:ext cx="8958541" cy="0"/>
          </a:xfrm>
          <a:prstGeom prst="line">
            <a:avLst/>
          </a:prstGeom>
          <a:ln w="12700"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="" xmlns:a16="http://schemas.microsoft.com/office/drawing/2014/main" id="{7C7CC436-EE8A-4473-A340-E3F3A9B8A4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34845" y="1163066"/>
            <a:ext cx="795431" cy="201363"/>
          </a:xfrm>
        </p:spPr>
        <p:txBody>
          <a:bodyPr/>
          <a:lstStyle>
            <a:lvl1pPr algn="ctr">
              <a:defRPr/>
            </a:lvl1pPr>
          </a:lstStyle>
          <a:p>
            <a:fld id="{A383DA9B-46E3-4AF9-A54F-8D0FA352DA44}" type="datetime1">
              <a:rPr lang="ru-RU" smtClean="0"/>
              <a:pPr/>
              <a:t>02.04.2024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5126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735" y="462156"/>
            <a:ext cx="7784776" cy="69273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35" y="1536358"/>
            <a:ext cx="8958542" cy="485205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ext Placeholder 2">
            <a:extLst>
              <a:ext uri="{FF2B5EF4-FFF2-40B4-BE49-F238E27FC236}">
                <a16:creationId xmlns="" xmlns:a16="http://schemas.microsoft.com/office/drawing/2014/main" id="{4F10527E-1A68-4CA6-8E23-A800C4D09C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71735" y="1173040"/>
            <a:ext cx="7784777" cy="36331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="1">
                <a:solidFill>
                  <a:schemeClr val="bg2">
                    <a:lumMod val="50000"/>
                  </a:schemeClr>
                </a:solidFill>
                <a:latin typeface="DIN Pro Cond Black" panose="020B0A06020101010102" pitchFamily="34" charset="-52"/>
                <a:cs typeface="DIN Pro Cond Black" panose="020B0A06020101010102" pitchFamily="34" charset="-52"/>
              </a:defRPr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ADD03BE-3F60-42D7-A92B-F4D529840B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846" y="291170"/>
            <a:ext cx="795431" cy="863725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46E99E5D-EE56-4369-9693-24E89F7973ED}"/>
              </a:ext>
            </a:extLst>
          </p:cNvPr>
          <p:cNvCxnSpPr/>
          <p:nvPr userDrawn="1"/>
        </p:nvCxnSpPr>
        <p:spPr>
          <a:xfrm>
            <a:off x="471735" y="1173040"/>
            <a:ext cx="8958541" cy="0"/>
          </a:xfrm>
          <a:prstGeom prst="line">
            <a:avLst/>
          </a:prstGeom>
          <a:ln w="12700">
            <a:solidFill>
              <a:schemeClr val="accent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="" xmlns:a16="http://schemas.microsoft.com/office/drawing/2014/main" id="{7C7CC436-EE8A-4473-A340-E3F3A9B8A4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34845" y="1163066"/>
            <a:ext cx="795431" cy="201363"/>
          </a:xfrm>
        </p:spPr>
        <p:txBody>
          <a:bodyPr/>
          <a:lstStyle>
            <a:lvl1pPr algn="ctr">
              <a:defRPr/>
            </a:lvl1pPr>
          </a:lstStyle>
          <a:p>
            <a:fld id="{A383DA9B-46E3-4AF9-A54F-8D0FA352DA44}" type="datetime1">
              <a:rPr lang="ru-RU" smtClean="0"/>
              <a:pPr/>
              <a:t>02.04.2024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2652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Группа 101">
            <a:extLst>
              <a:ext uri="{FF2B5EF4-FFF2-40B4-BE49-F238E27FC236}">
                <a16:creationId xmlns="" xmlns:a16="http://schemas.microsoft.com/office/drawing/2014/main" id="{2298473D-7EAB-4CEC-95C9-E3B698F6FC68}"/>
              </a:ext>
            </a:extLst>
          </p:cNvPr>
          <p:cNvGrpSpPr/>
          <p:nvPr userDrawn="1"/>
        </p:nvGrpSpPr>
        <p:grpSpPr>
          <a:xfrm>
            <a:off x="0" y="1"/>
            <a:ext cx="9906000" cy="6857999"/>
            <a:chOff x="0" y="1"/>
            <a:chExt cx="15119350" cy="10691812"/>
          </a:xfrm>
        </p:grpSpPr>
        <p:sp>
          <p:nvSpPr>
            <p:cNvPr id="46" name="Прямоугольник 45">
              <a:extLst>
                <a:ext uri="{FF2B5EF4-FFF2-40B4-BE49-F238E27FC236}">
                  <a16:creationId xmlns="" xmlns:a16="http://schemas.microsoft.com/office/drawing/2014/main" id="{56A13BC1-4094-4836-AAC9-59A6AFB09850}"/>
                </a:ext>
              </a:extLst>
            </p:cNvPr>
            <p:cNvSpPr/>
            <p:nvPr userDrawn="1"/>
          </p:nvSpPr>
          <p:spPr>
            <a:xfrm>
              <a:off x="0" y="1"/>
              <a:ext cx="15119350" cy="1069181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9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="" xmlns:a16="http://schemas.microsoft.com/office/drawing/2014/main" id="{E58D5513-5577-4F61-819A-033AE67814D7}"/>
                </a:ext>
              </a:extLst>
            </p:cNvPr>
            <p:cNvSpPr/>
            <p:nvPr userDrawn="1"/>
          </p:nvSpPr>
          <p:spPr>
            <a:xfrm>
              <a:off x="722443" y="715452"/>
              <a:ext cx="13673249" cy="9252122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9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="" xmlns:a16="http://schemas.microsoft.com/office/drawing/2014/main" id="{5B9CD194-FF3E-4F1E-9D71-2BD87921EB09}"/>
                </a:ext>
              </a:extLst>
            </p:cNvPr>
            <p:cNvSpPr/>
            <p:nvPr userDrawn="1"/>
          </p:nvSpPr>
          <p:spPr>
            <a:xfrm>
              <a:off x="12965229" y="8810"/>
              <a:ext cx="1435333" cy="181234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9"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70939" y="6444524"/>
            <a:ext cx="6662827" cy="365125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02636" y="6444524"/>
            <a:ext cx="530029" cy="365125"/>
          </a:xfrm>
        </p:spPr>
        <p:txBody>
          <a:bodyPr/>
          <a:lstStyle/>
          <a:p>
            <a:fld id="{F59FD1CA-10E3-4DDA-9898-129C9147103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51" name="Группа 50">
            <a:extLst>
              <a:ext uri="{FF2B5EF4-FFF2-40B4-BE49-F238E27FC236}">
                <a16:creationId xmlns="" xmlns:a16="http://schemas.microsoft.com/office/drawing/2014/main" id="{3A147AA8-BCD7-4295-9AE9-0ECC672D555C}"/>
              </a:ext>
            </a:extLst>
          </p:cNvPr>
          <p:cNvGrpSpPr/>
          <p:nvPr userDrawn="1"/>
        </p:nvGrpSpPr>
        <p:grpSpPr>
          <a:xfrm>
            <a:off x="470143" y="1160401"/>
            <a:ext cx="8961726" cy="5238690"/>
            <a:chOff x="717570" y="1809097"/>
            <a:chExt cx="13678122" cy="8167264"/>
          </a:xfrm>
        </p:grpSpPr>
        <p:grpSp>
          <p:nvGrpSpPr>
            <p:cNvPr id="52" name="Группа 51">
              <a:extLst>
                <a:ext uri="{FF2B5EF4-FFF2-40B4-BE49-F238E27FC236}">
                  <a16:creationId xmlns="" xmlns:a16="http://schemas.microsoft.com/office/drawing/2014/main" id="{B32AA474-D69F-4D2D-85E4-60450FA0C35D}"/>
                </a:ext>
              </a:extLst>
            </p:cNvPr>
            <p:cNvGrpSpPr/>
            <p:nvPr userDrawn="1"/>
          </p:nvGrpSpPr>
          <p:grpSpPr>
            <a:xfrm>
              <a:off x="717570" y="1809097"/>
              <a:ext cx="13678122" cy="8167264"/>
              <a:chOff x="365999" y="909032"/>
              <a:chExt cx="10806040" cy="5253295"/>
            </a:xfrm>
          </p:grpSpPr>
          <p:grpSp>
            <p:nvGrpSpPr>
              <p:cNvPr id="66" name="Baselines / anchors">
                <a:extLst>
                  <a:ext uri="{FF2B5EF4-FFF2-40B4-BE49-F238E27FC236}">
                    <a16:creationId xmlns="" xmlns:a16="http://schemas.microsoft.com/office/drawing/2014/main" id="{55F3BEB0-05B6-4A77-95E9-DAACC9D3BB60}"/>
                  </a:ext>
                </a:extLst>
              </p:cNvPr>
              <p:cNvGrpSpPr/>
              <p:nvPr userDrawn="1"/>
            </p:nvGrpSpPr>
            <p:grpSpPr>
              <a:xfrm>
                <a:off x="365999" y="914211"/>
                <a:ext cx="10805080" cy="5245389"/>
                <a:chOff x="12623800" y="914211"/>
                <a:chExt cx="11176000" cy="5245389"/>
              </a:xfrm>
            </p:grpSpPr>
            <p:cxnSp>
              <p:nvCxnSpPr>
                <p:cNvPr id="81" name="Straight Connector 79">
                  <a:extLst>
                    <a:ext uri="{FF2B5EF4-FFF2-40B4-BE49-F238E27FC236}">
                      <a16:creationId xmlns="" xmlns:a16="http://schemas.microsoft.com/office/drawing/2014/main" id="{D18BF5A6-1D21-4823-B6A1-83C011333BA1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914211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0">
                  <a:extLst>
                    <a:ext uri="{FF2B5EF4-FFF2-40B4-BE49-F238E27FC236}">
                      <a16:creationId xmlns="" xmlns:a16="http://schemas.microsoft.com/office/drawing/2014/main" id="{8D25845C-F443-4C19-873F-B5BDD4AF867F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1205622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1">
                  <a:extLst>
                    <a:ext uri="{FF2B5EF4-FFF2-40B4-BE49-F238E27FC236}">
                      <a16:creationId xmlns="" xmlns:a16="http://schemas.microsoft.com/office/drawing/2014/main" id="{EF1DA297-2570-4AAA-8491-022C4C91C42D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1497600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2">
                  <a:extLst>
                    <a:ext uri="{FF2B5EF4-FFF2-40B4-BE49-F238E27FC236}">
                      <a16:creationId xmlns="" xmlns:a16="http://schemas.microsoft.com/office/drawing/2014/main" id="{0CF7524E-4513-4402-9925-3031931EA1CA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1788444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3">
                  <a:extLst>
                    <a:ext uri="{FF2B5EF4-FFF2-40B4-BE49-F238E27FC236}">
                      <a16:creationId xmlns="" xmlns:a16="http://schemas.microsoft.com/office/drawing/2014/main" id="{FE37DA67-9D4C-4927-B77C-B12CCC03032B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2079855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4">
                  <a:extLst>
                    <a:ext uri="{FF2B5EF4-FFF2-40B4-BE49-F238E27FC236}">
                      <a16:creationId xmlns="" xmlns:a16="http://schemas.microsoft.com/office/drawing/2014/main" id="{FE640390-356A-4AE5-9821-C4E1D77FE22E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2371266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5">
                  <a:extLst>
                    <a:ext uri="{FF2B5EF4-FFF2-40B4-BE49-F238E27FC236}">
                      <a16:creationId xmlns="" xmlns:a16="http://schemas.microsoft.com/office/drawing/2014/main" id="{E6718141-CC67-489E-8CE1-D107D19AFA8D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2662677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6">
                  <a:extLst>
                    <a:ext uri="{FF2B5EF4-FFF2-40B4-BE49-F238E27FC236}">
                      <a16:creationId xmlns="" xmlns:a16="http://schemas.microsoft.com/office/drawing/2014/main" id="{3AF7B711-F13E-4FF1-91B4-D69C2390F5E3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2954088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7">
                  <a:extLst>
                    <a:ext uri="{FF2B5EF4-FFF2-40B4-BE49-F238E27FC236}">
                      <a16:creationId xmlns="" xmlns:a16="http://schemas.microsoft.com/office/drawing/2014/main" id="{542AB211-1A71-49C6-96C3-D2EF9F445D9E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3245499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8">
                  <a:extLst>
                    <a:ext uri="{FF2B5EF4-FFF2-40B4-BE49-F238E27FC236}">
                      <a16:creationId xmlns="" xmlns:a16="http://schemas.microsoft.com/office/drawing/2014/main" id="{C3F92FC4-3B85-44BF-88D0-1CEE4E30F44E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3536910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89">
                  <a:extLst>
                    <a:ext uri="{FF2B5EF4-FFF2-40B4-BE49-F238E27FC236}">
                      <a16:creationId xmlns="" xmlns:a16="http://schemas.microsoft.com/office/drawing/2014/main" id="{D6881D09-1959-4387-A4DC-7D98ED2B6A85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3828321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0">
                  <a:extLst>
                    <a:ext uri="{FF2B5EF4-FFF2-40B4-BE49-F238E27FC236}">
                      <a16:creationId xmlns="" xmlns:a16="http://schemas.microsoft.com/office/drawing/2014/main" id="{95F72D39-E805-4661-AE9F-BDC14C055B53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4119732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1">
                  <a:extLst>
                    <a:ext uri="{FF2B5EF4-FFF2-40B4-BE49-F238E27FC236}">
                      <a16:creationId xmlns="" xmlns:a16="http://schemas.microsoft.com/office/drawing/2014/main" id="{F14A076B-08B4-4C5E-9FF4-EA5B22991CD0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4411143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2">
                  <a:extLst>
                    <a:ext uri="{FF2B5EF4-FFF2-40B4-BE49-F238E27FC236}">
                      <a16:creationId xmlns="" xmlns:a16="http://schemas.microsoft.com/office/drawing/2014/main" id="{DCA7F83B-81C2-41F6-836D-28925748B3FC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4702554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3">
                  <a:extLst>
                    <a:ext uri="{FF2B5EF4-FFF2-40B4-BE49-F238E27FC236}">
                      <a16:creationId xmlns="" xmlns:a16="http://schemas.microsoft.com/office/drawing/2014/main" id="{374A2D8F-5DD1-495D-BD02-6C66282899D9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4993965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4">
                  <a:extLst>
                    <a:ext uri="{FF2B5EF4-FFF2-40B4-BE49-F238E27FC236}">
                      <a16:creationId xmlns="" xmlns:a16="http://schemas.microsoft.com/office/drawing/2014/main" id="{7638AC11-B369-4E58-BDA8-C0669C40F5B2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5285376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5">
                  <a:extLst>
                    <a:ext uri="{FF2B5EF4-FFF2-40B4-BE49-F238E27FC236}">
                      <a16:creationId xmlns="" xmlns:a16="http://schemas.microsoft.com/office/drawing/2014/main" id="{467F217C-2D8E-44D6-ABE8-1DF7DF8949B9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5576787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6">
                  <a:extLst>
                    <a:ext uri="{FF2B5EF4-FFF2-40B4-BE49-F238E27FC236}">
                      <a16:creationId xmlns="" xmlns:a16="http://schemas.microsoft.com/office/drawing/2014/main" id="{C48CB963-6244-427B-A210-80BE2BB4263B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5868198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7">
                  <a:extLst>
                    <a:ext uri="{FF2B5EF4-FFF2-40B4-BE49-F238E27FC236}">
                      <a16:creationId xmlns="" xmlns:a16="http://schemas.microsoft.com/office/drawing/2014/main" id="{E8C43653-D2CA-43BA-966C-B79BFFA85FE5}"/>
                    </a:ext>
                  </a:extLst>
                </p:cNvPr>
                <p:cNvCxnSpPr/>
                <p:nvPr userDrawn="1"/>
              </p:nvCxnSpPr>
              <p:spPr>
                <a:xfrm>
                  <a:off x="12623800" y="6159600"/>
                  <a:ext cx="11176000" cy="0"/>
                </a:xfrm>
                <a:prstGeom prst="line">
                  <a:avLst/>
                </a:prstGeom>
                <a:ln w="9525">
                  <a:solidFill>
                    <a:srgbClr val="30C1D7">
                      <a:alpha val="40000"/>
                    </a:srgbClr>
                  </a:solidFill>
                  <a:miter lim="800000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7" name="Gutter space">
                <a:extLst>
                  <a:ext uri="{FF2B5EF4-FFF2-40B4-BE49-F238E27FC236}">
                    <a16:creationId xmlns="" xmlns:a16="http://schemas.microsoft.com/office/drawing/2014/main" id="{51E2D6E5-1104-43DC-941E-2098D8843D56}"/>
                  </a:ext>
                </a:extLst>
              </p:cNvPr>
              <p:cNvGrpSpPr/>
              <p:nvPr userDrawn="1"/>
            </p:nvGrpSpPr>
            <p:grpSpPr>
              <a:xfrm>
                <a:off x="1006067" y="914191"/>
                <a:ext cx="9525904" cy="5248136"/>
                <a:chOff x="1277000" y="623550"/>
                <a:chExt cx="9638000" cy="5537047"/>
              </a:xfrm>
            </p:grpSpPr>
            <p:sp>
              <p:nvSpPr>
                <p:cNvPr id="70" name="Rectangle 67">
                  <a:extLst>
                    <a:ext uri="{FF2B5EF4-FFF2-40B4-BE49-F238E27FC236}">
                      <a16:creationId xmlns="" xmlns:a16="http://schemas.microsoft.com/office/drawing/2014/main" id="{5E54B856-7A3C-4BA9-9EB3-EF3665CC5FA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6887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1" name="Rectangle 68">
                  <a:extLst>
                    <a:ext uri="{FF2B5EF4-FFF2-40B4-BE49-F238E27FC236}">
                      <a16:creationId xmlns="" xmlns:a16="http://schemas.microsoft.com/office/drawing/2014/main" id="{FC5EE523-8EA3-479F-B46D-1F3A7E0D562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8757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2" name="Rectangle 69">
                  <a:extLst>
                    <a:ext uri="{FF2B5EF4-FFF2-40B4-BE49-F238E27FC236}">
                      <a16:creationId xmlns="" xmlns:a16="http://schemas.microsoft.com/office/drawing/2014/main" id="{5D35551F-D342-4FC1-B735-6886088FF2A9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7822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3" name="Rectangle 70">
                  <a:extLst>
                    <a:ext uri="{FF2B5EF4-FFF2-40B4-BE49-F238E27FC236}">
                      <a16:creationId xmlns="" xmlns:a16="http://schemas.microsoft.com/office/drawing/2014/main" id="{1B6360AE-1A43-4C45-8E46-7F9FA6CB5BCD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9692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4" name="Rectangle 71">
                  <a:extLst>
                    <a:ext uri="{FF2B5EF4-FFF2-40B4-BE49-F238E27FC236}">
                      <a16:creationId xmlns="" xmlns:a16="http://schemas.microsoft.com/office/drawing/2014/main" id="{B0713604-7ADF-4AA8-B0ED-6FCA3F77B244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10627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5" name="Rectangle 72">
                  <a:extLst>
                    <a:ext uri="{FF2B5EF4-FFF2-40B4-BE49-F238E27FC236}">
                      <a16:creationId xmlns="" xmlns:a16="http://schemas.microsoft.com/office/drawing/2014/main" id="{820DE0D3-5E78-4446-A430-E2088D2F515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5952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6" name="Rectangle 73">
                  <a:extLst>
                    <a:ext uri="{FF2B5EF4-FFF2-40B4-BE49-F238E27FC236}">
                      <a16:creationId xmlns="" xmlns:a16="http://schemas.microsoft.com/office/drawing/2014/main" id="{68B21156-20AE-4934-A039-32E56E7287EE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1277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7" name="Rectangle 74">
                  <a:extLst>
                    <a:ext uri="{FF2B5EF4-FFF2-40B4-BE49-F238E27FC236}">
                      <a16:creationId xmlns="" xmlns:a16="http://schemas.microsoft.com/office/drawing/2014/main" id="{20E30B08-EE33-4864-943C-6B61FFE35381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2212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8" name="Rectangle 75">
                  <a:extLst>
                    <a:ext uri="{FF2B5EF4-FFF2-40B4-BE49-F238E27FC236}">
                      <a16:creationId xmlns="" xmlns:a16="http://schemas.microsoft.com/office/drawing/2014/main" id="{4FC3B70F-388E-4707-8248-65532361772C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3147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79" name="Rectangle 76">
                  <a:extLst>
                    <a:ext uri="{FF2B5EF4-FFF2-40B4-BE49-F238E27FC236}">
                      <a16:creationId xmlns="" xmlns:a16="http://schemas.microsoft.com/office/drawing/2014/main" id="{DE1D1A4A-5C2C-48D6-8502-BBBE470C19D2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4082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  <p:sp>
              <p:nvSpPr>
                <p:cNvPr id="80" name="Rectangle 77">
                  <a:extLst>
                    <a:ext uri="{FF2B5EF4-FFF2-40B4-BE49-F238E27FC236}">
                      <a16:creationId xmlns="" xmlns:a16="http://schemas.microsoft.com/office/drawing/2014/main" id="{AD5A3D38-AEB2-4DDE-B8F9-A19ED9D875DA}"/>
                    </a:ext>
                  </a:extLst>
                </p:cNvPr>
                <p:cNvSpPr>
                  <a:spLocks noChangeArrowheads="1"/>
                </p:cNvSpPr>
                <p:nvPr userDrawn="1"/>
              </p:nvSpPr>
              <p:spPr bwMode="auto">
                <a:xfrm>
                  <a:off x="5017000" y="623550"/>
                  <a:ext cx="288000" cy="5537047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1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800" dirty="0"/>
                </a:p>
              </p:txBody>
            </p:sp>
          </p:grpSp>
          <p:sp>
            <p:nvSpPr>
              <p:cNvPr id="68" name="Whitespace measure">
                <a:extLst>
                  <a:ext uri="{FF2B5EF4-FFF2-40B4-BE49-F238E27FC236}">
                    <a16:creationId xmlns="" xmlns:a16="http://schemas.microsoft.com/office/drawing/2014/main" id="{021999DC-3A72-4460-B461-7E734BDFB4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5999" y="909032"/>
                <a:ext cx="10805080" cy="585991"/>
              </a:xfrm>
              <a:prstGeom prst="rect">
                <a:avLst/>
              </a:prstGeom>
              <a:solidFill>
                <a:schemeClr val="accent2">
                  <a:lumMod val="75000"/>
                  <a:alpha val="1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800" dirty="0"/>
              </a:p>
            </p:txBody>
          </p:sp>
          <p:sp>
            <p:nvSpPr>
              <p:cNvPr id="69" name="Live area">
                <a:extLst>
                  <a:ext uri="{FF2B5EF4-FFF2-40B4-BE49-F238E27FC236}">
                    <a16:creationId xmlns="" xmlns:a16="http://schemas.microsoft.com/office/drawing/2014/main" id="{8F97DBA6-ACD2-4659-8E17-9290DC1F0B2F}"/>
                  </a:ext>
                </a:extLst>
              </p:cNvPr>
              <p:cNvSpPr/>
              <p:nvPr userDrawn="1"/>
            </p:nvSpPr>
            <p:spPr>
              <a:xfrm>
                <a:off x="365999" y="1495023"/>
                <a:ext cx="10806040" cy="4666361"/>
              </a:xfrm>
              <a:custGeom>
                <a:avLst/>
                <a:gdLst>
                  <a:gd name="connsiteX0" fmla="*/ 0 w 10931999"/>
                  <a:gd name="connsiteY0" fmla="*/ 0 h 5537797"/>
                  <a:gd name="connsiteX1" fmla="*/ 10931999 w 10931999"/>
                  <a:gd name="connsiteY1" fmla="*/ 0 h 5537797"/>
                  <a:gd name="connsiteX2" fmla="*/ 10931999 w 10931999"/>
                  <a:gd name="connsiteY2" fmla="*/ 5537797 h 5537797"/>
                  <a:gd name="connsiteX3" fmla="*/ 0 w 10931999"/>
                  <a:gd name="connsiteY3" fmla="*/ 5537797 h 5537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31999" h="5537797">
                    <a:moveTo>
                      <a:pt x="0" y="0"/>
                    </a:moveTo>
                    <a:lnTo>
                      <a:pt x="10931999" y="0"/>
                    </a:lnTo>
                    <a:lnTo>
                      <a:pt x="10931999" y="5537797"/>
                    </a:lnTo>
                    <a:lnTo>
                      <a:pt x="0" y="5537797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>
                    <a:lumMod val="75000"/>
                    <a:alpha val="35000"/>
                  </a:schemeClr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90000"/>
                  </a:lnSpc>
                  <a:spcAft>
                    <a:spcPts val="1000"/>
                  </a:spcAft>
                </a:pPr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3" name="Группа 52">
              <a:extLst>
                <a:ext uri="{FF2B5EF4-FFF2-40B4-BE49-F238E27FC236}">
                  <a16:creationId xmlns="" xmlns:a16="http://schemas.microsoft.com/office/drawing/2014/main" id="{D6FD2977-B2CF-488E-B2E8-9F4666EB5914}"/>
                </a:ext>
              </a:extLst>
            </p:cNvPr>
            <p:cNvGrpSpPr/>
            <p:nvPr userDrawn="1"/>
          </p:nvGrpSpPr>
          <p:grpSpPr>
            <a:xfrm>
              <a:off x="1136759" y="1817118"/>
              <a:ext cx="12837934" cy="8155004"/>
              <a:chOff x="1136759" y="1817118"/>
              <a:chExt cx="12837934" cy="8155004"/>
            </a:xfrm>
          </p:grpSpPr>
          <p:cxnSp>
            <p:nvCxnSpPr>
              <p:cNvPr id="54" name="Прямая соединительная линия 53">
                <a:extLst>
                  <a:ext uri="{FF2B5EF4-FFF2-40B4-BE49-F238E27FC236}">
                    <a16:creationId xmlns="" xmlns:a16="http://schemas.microsoft.com/office/drawing/2014/main" id="{A192FCFC-3376-4844-8989-9E02B861EF04}"/>
                  </a:ext>
                </a:extLst>
              </p:cNvPr>
              <p:cNvCxnSpPr/>
              <p:nvPr userDrawn="1"/>
            </p:nvCxnSpPr>
            <p:spPr>
              <a:xfrm>
                <a:off x="3470929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>
                <a:extLst>
                  <a:ext uri="{FF2B5EF4-FFF2-40B4-BE49-F238E27FC236}">
                    <a16:creationId xmlns="" xmlns:a16="http://schemas.microsoft.com/office/drawing/2014/main" id="{07672129-8971-42A6-B502-D123FAE151CC}"/>
                  </a:ext>
                </a:extLst>
              </p:cNvPr>
              <p:cNvCxnSpPr/>
              <p:nvPr userDrawn="1"/>
            </p:nvCxnSpPr>
            <p:spPr>
              <a:xfrm>
                <a:off x="2303844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единительная линия 55">
                <a:extLst>
                  <a:ext uri="{FF2B5EF4-FFF2-40B4-BE49-F238E27FC236}">
                    <a16:creationId xmlns="" xmlns:a16="http://schemas.microsoft.com/office/drawing/2014/main" id="{C6C1F3C7-EBAF-48E9-8934-90A13CD45908}"/>
                  </a:ext>
                </a:extLst>
              </p:cNvPr>
              <p:cNvCxnSpPr/>
              <p:nvPr userDrawn="1"/>
            </p:nvCxnSpPr>
            <p:spPr>
              <a:xfrm>
                <a:off x="4638014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>
                <a:extLst>
                  <a:ext uri="{FF2B5EF4-FFF2-40B4-BE49-F238E27FC236}">
                    <a16:creationId xmlns="" xmlns:a16="http://schemas.microsoft.com/office/drawing/2014/main" id="{5A37383A-170C-4760-A941-B91D3BB88CF3}"/>
                  </a:ext>
                </a:extLst>
              </p:cNvPr>
              <p:cNvCxnSpPr/>
              <p:nvPr userDrawn="1"/>
            </p:nvCxnSpPr>
            <p:spPr>
              <a:xfrm>
                <a:off x="5805099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="" xmlns:a16="http://schemas.microsoft.com/office/drawing/2014/main" id="{17685A69-C1C0-42C1-8D40-D6D6A29E2749}"/>
                  </a:ext>
                </a:extLst>
              </p:cNvPr>
              <p:cNvCxnSpPr/>
              <p:nvPr userDrawn="1"/>
            </p:nvCxnSpPr>
            <p:spPr>
              <a:xfrm>
                <a:off x="6972184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>
                <a:extLst>
                  <a:ext uri="{FF2B5EF4-FFF2-40B4-BE49-F238E27FC236}">
                    <a16:creationId xmlns="" xmlns:a16="http://schemas.microsoft.com/office/drawing/2014/main" id="{92E9916C-11FF-4870-847C-DCA240E3A033}"/>
                  </a:ext>
                </a:extLst>
              </p:cNvPr>
              <p:cNvCxnSpPr/>
              <p:nvPr userDrawn="1"/>
            </p:nvCxnSpPr>
            <p:spPr>
              <a:xfrm>
                <a:off x="8139269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>
                <a:extLst>
                  <a:ext uri="{FF2B5EF4-FFF2-40B4-BE49-F238E27FC236}">
                    <a16:creationId xmlns="" xmlns:a16="http://schemas.microsoft.com/office/drawing/2014/main" id="{748AD79D-75D9-4AE9-9ADB-038DA58C2E8C}"/>
                  </a:ext>
                </a:extLst>
              </p:cNvPr>
              <p:cNvCxnSpPr/>
              <p:nvPr userDrawn="1"/>
            </p:nvCxnSpPr>
            <p:spPr>
              <a:xfrm>
                <a:off x="9306354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>
                <a:extLst>
                  <a:ext uri="{FF2B5EF4-FFF2-40B4-BE49-F238E27FC236}">
                    <a16:creationId xmlns="" xmlns:a16="http://schemas.microsoft.com/office/drawing/2014/main" id="{1367B73A-A8B0-4E80-97B1-DFFA49EEFEED}"/>
                  </a:ext>
                </a:extLst>
              </p:cNvPr>
              <p:cNvCxnSpPr/>
              <p:nvPr userDrawn="1"/>
            </p:nvCxnSpPr>
            <p:spPr>
              <a:xfrm>
                <a:off x="10473439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Прямая соединительная линия 61">
                <a:extLst>
                  <a:ext uri="{FF2B5EF4-FFF2-40B4-BE49-F238E27FC236}">
                    <a16:creationId xmlns="" xmlns:a16="http://schemas.microsoft.com/office/drawing/2014/main" id="{AF0946FA-0436-43FD-91D3-DC4ABC1259BD}"/>
                  </a:ext>
                </a:extLst>
              </p:cNvPr>
              <p:cNvCxnSpPr/>
              <p:nvPr userDrawn="1"/>
            </p:nvCxnSpPr>
            <p:spPr>
              <a:xfrm>
                <a:off x="11640524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>
                <a:extLst>
                  <a:ext uri="{FF2B5EF4-FFF2-40B4-BE49-F238E27FC236}">
                    <a16:creationId xmlns="" xmlns:a16="http://schemas.microsoft.com/office/drawing/2014/main" id="{A563818B-7B7E-4FDE-92C9-5484C5553BCA}"/>
                  </a:ext>
                </a:extLst>
              </p:cNvPr>
              <p:cNvCxnSpPr/>
              <p:nvPr userDrawn="1"/>
            </p:nvCxnSpPr>
            <p:spPr>
              <a:xfrm>
                <a:off x="12807609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>
                <a:extLst>
                  <a:ext uri="{FF2B5EF4-FFF2-40B4-BE49-F238E27FC236}">
                    <a16:creationId xmlns="" xmlns:a16="http://schemas.microsoft.com/office/drawing/2014/main" id="{E9D0272C-EB43-452A-9124-559705B6E30F}"/>
                  </a:ext>
                </a:extLst>
              </p:cNvPr>
              <p:cNvCxnSpPr/>
              <p:nvPr userDrawn="1"/>
            </p:nvCxnSpPr>
            <p:spPr>
              <a:xfrm>
                <a:off x="13974693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>
                <a:extLst>
                  <a:ext uri="{FF2B5EF4-FFF2-40B4-BE49-F238E27FC236}">
                    <a16:creationId xmlns="" xmlns:a16="http://schemas.microsoft.com/office/drawing/2014/main" id="{4AEC5B4E-5FA0-430D-B42A-1DF1B3EF33E2}"/>
                  </a:ext>
                </a:extLst>
              </p:cNvPr>
              <p:cNvCxnSpPr/>
              <p:nvPr userDrawn="1"/>
            </p:nvCxnSpPr>
            <p:spPr>
              <a:xfrm>
                <a:off x="1136759" y="1817118"/>
                <a:ext cx="0" cy="8155004"/>
              </a:xfrm>
              <a:prstGeom prst="line">
                <a:avLst/>
              </a:prstGeom>
              <a:ln w="6350">
                <a:solidFill>
                  <a:schemeClr val="bg2">
                    <a:lumMod val="75000"/>
                  </a:schemeClr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0" name="Рисунок 99">
            <a:extLst>
              <a:ext uri="{FF2B5EF4-FFF2-40B4-BE49-F238E27FC236}">
                <a16:creationId xmlns="" xmlns:a16="http://schemas.microsoft.com/office/drawing/2014/main" id="{0911FCD5-0FF8-4970-BC3F-761635A2C5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846" y="291170"/>
            <a:ext cx="795431" cy="8637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87154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pPr/>
              <a:t>4/2/2024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CF97839-73F5-45E4-BFE6-E61388AC06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846" y="291170"/>
            <a:ext cx="795431" cy="863725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AE2AE8B8-CB60-46A8-B8C5-62E12B39C924}"/>
              </a:ext>
            </a:extLst>
          </p:cNvPr>
          <p:cNvCxnSpPr>
            <a:cxnSpLocks/>
          </p:cNvCxnSpPr>
          <p:nvPr userDrawn="1"/>
        </p:nvCxnSpPr>
        <p:spPr>
          <a:xfrm>
            <a:off x="7133766" y="6444524"/>
            <a:ext cx="2772234" cy="0"/>
          </a:xfrm>
          <a:prstGeom prst="line">
            <a:avLst/>
          </a:prstGeom>
          <a:ln w="190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77511D98-1271-4634-BCB6-451FA6684D5F}"/>
              </a:ext>
            </a:extLst>
          </p:cNvPr>
          <p:cNvCxnSpPr>
            <a:cxnSpLocks/>
          </p:cNvCxnSpPr>
          <p:nvPr userDrawn="1"/>
        </p:nvCxnSpPr>
        <p:spPr>
          <a:xfrm>
            <a:off x="471735" y="1221915"/>
            <a:ext cx="7776841" cy="0"/>
          </a:xfrm>
          <a:prstGeom prst="line">
            <a:avLst/>
          </a:prstGeom>
          <a:ln w="15875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9599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Рисунок 266">
            <a:extLst>
              <a:ext uri="{FF2B5EF4-FFF2-40B4-BE49-F238E27FC236}">
                <a16:creationId xmlns="" xmlns:a16="http://schemas.microsoft.com/office/drawing/2014/main" id="{C94E1374-52B3-444B-96E2-475D1C339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4" b="22723"/>
          <a:stretch/>
        </p:blipFill>
        <p:spPr>
          <a:xfrm>
            <a:off x="0" y="4358765"/>
            <a:ext cx="9906000" cy="248696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0CBC823-B82D-43B3-9F93-6330F9EAEA3A}"/>
              </a:ext>
            </a:extLst>
          </p:cNvPr>
          <p:cNvSpPr/>
          <p:nvPr userDrawn="1"/>
        </p:nvSpPr>
        <p:spPr>
          <a:xfrm>
            <a:off x="0" y="4362175"/>
            <a:ext cx="9906000" cy="2495825"/>
          </a:xfrm>
          <a:prstGeom prst="rect">
            <a:avLst/>
          </a:prstGeom>
          <a:solidFill>
            <a:schemeClr val="tx2">
              <a:lumMod val="5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822250"/>
            <a:ext cx="8420100" cy="1452996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38251" y="4655936"/>
            <a:ext cx="7429500" cy="115867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 dirty="0"/>
              <a:t>Имя Отчество Фамилия</a:t>
            </a:r>
          </a:p>
          <a:p>
            <a:r>
              <a:rPr lang="ru-RU" dirty="0"/>
              <a:t>Должность</a:t>
            </a:r>
            <a:endParaRPr lang="en-US" dirty="0"/>
          </a:p>
        </p:txBody>
      </p:sp>
      <p:sp>
        <p:nvSpPr>
          <p:cNvPr id="123" name="Текст 3">
            <a:extLst>
              <a:ext uri="{FF2B5EF4-FFF2-40B4-BE49-F238E27FC236}">
                <a16:creationId xmlns="" xmlns:a16="http://schemas.microsoft.com/office/drawing/2014/main" id="{71611C9E-E969-4828-A6FB-099BE170421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64825" y="6446417"/>
            <a:ext cx="2576350" cy="183063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2021 г.</a:t>
            </a:r>
          </a:p>
        </p:txBody>
      </p:sp>
      <p:sp>
        <p:nvSpPr>
          <p:cNvPr id="157" name="Прямоугольник 156">
            <a:extLst>
              <a:ext uri="{FF2B5EF4-FFF2-40B4-BE49-F238E27FC236}">
                <a16:creationId xmlns="" xmlns:a16="http://schemas.microsoft.com/office/drawing/2014/main" id="{46BEE894-F66A-4E44-B18E-3B1D3C6629FA}"/>
              </a:ext>
            </a:extLst>
          </p:cNvPr>
          <p:cNvSpPr/>
          <p:nvPr userDrawn="1"/>
        </p:nvSpPr>
        <p:spPr>
          <a:xfrm>
            <a:off x="0" y="1"/>
            <a:ext cx="9906000" cy="2278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spc="200" baseline="0"/>
              <a:t>ФЕДЕРАЛЬНАЯ СЛУЖБА ПО НАДЗОРУ В СФЕРЕ СВЯЗИ, ИНФОРМАЦИОННЫХ ТЕХНОЛОГИЙ И МАССОВЫХ КОММУНИКАЦИЙ</a:t>
            </a:r>
            <a:endParaRPr lang="ru-RU" sz="900" spc="200" baseline="0" dirty="0"/>
          </a:p>
        </p:txBody>
      </p:sp>
      <p:pic>
        <p:nvPicPr>
          <p:cNvPr id="192" name="Рисунок 191">
            <a:extLst>
              <a:ext uri="{FF2B5EF4-FFF2-40B4-BE49-F238E27FC236}">
                <a16:creationId xmlns="" xmlns:a16="http://schemas.microsoft.com/office/drawing/2014/main" id="{2232D7F8-0A88-4C77-9B43-18184A048E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63" y="544635"/>
            <a:ext cx="1560274" cy="1694237"/>
          </a:xfrm>
          <a:prstGeom prst="rect">
            <a:avLst/>
          </a:prstGeom>
        </p:spPr>
      </p:pic>
      <p:sp>
        <p:nvSpPr>
          <p:cNvPr id="226" name="Прямоугольник 225">
            <a:extLst>
              <a:ext uri="{FF2B5EF4-FFF2-40B4-BE49-F238E27FC236}">
                <a16:creationId xmlns="" xmlns:a16="http://schemas.microsoft.com/office/drawing/2014/main" id="{ECDB6668-3F03-4B7E-A7CA-F5775C33B87C}"/>
              </a:ext>
            </a:extLst>
          </p:cNvPr>
          <p:cNvSpPr/>
          <p:nvPr userDrawn="1"/>
        </p:nvSpPr>
        <p:spPr>
          <a:xfrm>
            <a:off x="3348118" y="2246524"/>
            <a:ext cx="3209763" cy="3869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/>
                <a:latin typeface="+mj-lt"/>
              </a:rPr>
              <a:t>РОСКОМНАДЗОР</a:t>
            </a:r>
          </a:p>
        </p:txBody>
      </p:sp>
    </p:spTree>
    <p:extLst>
      <p:ext uri="{BB962C8B-B14F-4D97-AF65-F5344CB8AC3E}">
        <p14:creationId xmlns="" xmlns:p14="http://schemas.microsoft.com/office/powerpoint/2010/main" val="3945698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42950" y="2822250"/>
            <a:ext cx="8420100" cy="1452996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  <a:endParaRPr lang="en-US" dirty="0"/>
          </a:p>
        </p:txBody>
      </p:sp>
      <p:sp>
        <p:nvSpPr>
          <p:cNvPr id="157" name="Прямоугольник 156">
            <a:extLst>
              <a:ext uri="{FF2B5EF4-FFF2-40B4-BE49-F238E27FC236}">
                <a16:creationId xmlns="" xmlns:a16="http://schemas.microsoft.com/office/drawing/2014/main" id="{46BEE894-F66A-4E44-B18E-3B1D3C6629FA}"/>
              </a:ext>
            </a:extLst>
          </p:cNvPr>
          <p:cNvSpPr/>
          <p:nvPr userDrawn="1"/>
        </p:nvSpPr>
        <p:spPr>
          <a:xfrm>
            <a:off x="0" y="1"/>
            <a:ext cx="9906000" cy="2278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9"/>
          </a:p>
        </p:txBody>
      </p:sp>
      <p:pic>
        <p:nvPicPr>
          <p:cNvPr id="192" name="Рисунок 191">
            <a:extLst>
              <a:ext uri="{FF2B5EF4-FFF2-40B4-BE49-F238E27FC236}">
                <a16:creationId xmlns="" xmlns:a16="http://schemas.microsoft.com/office/drawing/2014/main" id="{2232D7F8-0A88-4C77-9B43-18184A048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63" y="544635"/>
            <a:ext cx="1560274" cy="1694237"/>
          </a:xfrm>
          <a:prstGeom prst="rect">
            <a:avLst/>
          </a:prstGeom>
        </p:spPr>
      </p:pic>
      <p:sp>
        <p:nvSpPr>
          <p:cNvPr id="226" name="Прямоугольник 225">
            <a:extLst>
              <a:ext uri="{FF2B5EF4-FFF2-40B4-BE49-F238E27FC236}">
                <a16:creationId xmlns="" xmlns:a16="http://schemas.microsoft.com/office/drawing/2014/main" id="{ECDB6668-3F03-4B7E-A7CA-F5775C33B87C}"/>
              </a:ext>
            </a:extLst>
          </p:cNvPr>
          <p:cNvSpPr/>
          <p:nvPr userDrawn="1"/>
        </p:nvSpPr>
        <p:spPr>
          <a:xfrm>
            <a:off x="3425487" y="2246524"/>
            <a:ext cx="3209763" cy="38698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/>
                <a:latin typeface="+mj-lt"/>
              </a:rPr>
              <a:t>РОСКОМНАДЗОР</a:t>
            </a:r>
          </a:p>
        </p:txBody>
      </p:sp>
      <p:sp>
        <p:nvSpPr>
          <p:cNvPr id="260" name="Параллелограмм 259">
            <a:extLst>
              <a:ext uri="{FF2B5EF4-FFF2-40B4-BE49-F238E27FC236}">
                <a16:creationId xmlns="" xmlns:a16="http://schemas.microsoft.com/office/drawing/2014/main" id="{1DA50796-60C4-4B9E-9F32-BD8275B01AB4}"/>
              </a:ext>
            </a:extLst>
          </p:cNvPr>
          <p:cNvSpPr/>
          <p:nvPr userDrawn="1"/>
        </p:nvSpPr>
        <p:spPr>
          <a:xfrm>
            <a:off x="9163050" y="0"/>
            <a:ext cx="618941" cy="227861"/>
          </a:xfrm>
          <a:prstGeom prst="parallelogram">
            <a:avLst>
              <a:gd name="adj" fmla="val 7273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9"/>
          </a:p>
        </p:txBody>
      </p:sp>
      <p:sp>
        <p:nvSpPr>
          <p:cNvPr id="261" name="Параллелограмм 260">
            <a:extLst>
              <a:ext uri="{FF2B5EF4-FFF2-40B4-BE49-F238E27FC236}">
                <a16:creationId xmlns="" xmlns:a16="http://schemas.microsoft.com/office/drawing/2014/main" id="{FD7C53EB-21B8-42B1-AE33-E03E384EB465}"/>
              </a:ext>
            </a:extLst>
          </p:cNvPr>
          <p:cNvSpPr/>
          <p:nvPr userDrawn="1"/>
        </p:nvSpPr>
        <p:spPr>
          <a:xfrm>
            <a:off x="8948175" y="0"/>
            <a:ext cx="618941" cy="227861"/>
          </a:xfrm>
          <a:prstGeom prst="parallelogram">
            <a:avLst>
              <a:gd name="adj" fmla="val 72730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9"/>
          </a:p>
        </p:txBody>
      </p:sp>
    </p:spTree>
    <p:extLst>
      <p:ext uri="{BB962C8B-B14F-4D97-AF65-F5344CB8AC3E}">
        <p14:creationId xmlns="" xmlns:p14="http://schemas.microsoft.com/office/powerpoint/2010/main" val="203192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2DCAF-BA0F-4C6D-883A-4DBDDA42F5DB}" type="datetime1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FD1CA-10E3-4DDA-9898-129C9147103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18336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75" r:id="rId2"/>
    <p:sldLayoutId id="2147483693" r:id="rId3"/>
    <p:sldLayoutId id="2147483672" r:id="rId4"/>
    <p:sldLayoutId id="2147483681" r:id="rId5"/>
    <p:sldLayoutId id="2147483677" r:id="rId6"/>
    <p:sldLayoutId id="2147483692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="" xmlns:a16="http://schemas.microsoft.com/office/drawing/2014/main" id="{38024618-D6BB-4404-9A06-28ADAB235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822250"/>
            <a:ext cx="8420100" cy="1452996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</a:rPr>
              <a:t>Изменения в Федеральном законе № 152-ФЗ </a:t>
            </a:r>
            <a:br>
              <a:rPr lang="ru-RU" sz="2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</a:rPr>
              <a:t>«О персональных данных»</a:t>
            </a:r>
            <a:endParaRPr lang="ru-RU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одзаголовок 13">
            <a:extLst>
              <a:ext uri="{FF2B5EF4-FFF2-40B4-BE49-F238E27FC236}">
                <a16:creationId xmlns="" xmlns:a16="http://schemas.microsoft.com/office/drawing/2014/main" id="{D101D346-7A6E-4938-84D7-2E98600DB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1" y="4655936"/>
            <a:ext cx="7429500" cy="1158677"/>
          </a:xfrm>
        </p:spPr>
        <p:txBody>
          <a:bodyPr>
            <a:normAutofit fontScale="77500" lnSpcReduction="20000"/>
          </a:bodyPr>
          <a:lstStyle/>
          <a:p>
            <a:r>
              <a:rPr lang="ru-RU" sz="3000" b="1" dirty="0" err="1" smtClean="0"/>
              <a:t>Низамова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Ляйсан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Аксановна</a:t>
            </a:r>
            <a:endParaRPr lang="ru-RU" sz="3000" b="1" dirty="0" smtClean="0"/>
          </a:p>
          <a:p>
            <a:r>
              <a:rPr lang="ru-RU" sz="2200" dirty="0" smtClean="0"/>
              <a:t>Начальник отдела по защите прав субъектов персональных данных</a:t>
            </a:r>
          </a:p>
          <a:p>
            <a:r>
              <a:rPr lang="ru-RU" sz="2200" dirty="0" smtClean="0"/>
              <a:t>Управления </a:t>
            </a:r>
            <a:r>
              <a:rPr lang="ru-RU" sz="2200" dirty="0" err="1" smtClean="0"/>
              <a:t>Роскомнадзора</a:t>
            </a:r>
            <a:r>
              <a:rPr lang="ru-RU" sz="2200" dirty="0" smtClean="0"/>
              <a:t> по Республике Башкортостан</a:t>
            </a:r>
            <a:endParaRPr lang="ru-RU" sz="2200" dirty="0"/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B11B8E85-2C56-41D0-8AC3-20D03BC56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64825" y="6346691"/>
            <a:ext cx="2576350" cy="183063"/>
          </a:xfrm>
        </p:spPr>
        <p:txBody>
          <a:bodyPr>
            <a:noAutofit/>
          </a:bodyPr>
          <a:lstStyle/>
          <a:p>
            <a:r>
              <a:rPr lang="ru-RU" sz="1400" dirty="0" smtClean="0"/>
              <a:t> 2023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438798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РАЗМЕЩЕНИЕ ДОКУМЕНТА, ОПРЕДЕЛЯЮЩЕГО ПОЛИТИКУ В ОТНОШЕНИИ ОБРАБОТКИ ПЕРСОНАЛЬНЫХ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74408"/>
            <a:ext cx="8958542" cy="48520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8668" y="1174408"/>
            <a:ext cx="6924675" cy="55721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195386"/>
            <a:ext cx="7784776" cy="959510"/>
          </a:xfrm>
        </p:spPr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Локализация технических средств информационных систем на территории российской федерации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74408"/>
            <a:ext cx="8958542" cy="4852059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7" name="Рисунок 6" descr="http://www.macdigger.ru/wp-content/uploads/2016/01/zakon-o-pd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735" y="1224173"/>
            <a:ext cx="8568951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148492"/>
            <a:ext cx="7784776" cy="1006403"/>
          </a:xfrm>
        </p:spPr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УВЕДОМЛЕНИЕ ОБ ОБРАБОТКЕ (О НАМЕРЕНИИ </a:t>
            </a:r>
            <a:b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ОСУЩЕСТВЛЯТЬ ОБРАБОТКУ) ПЕРСОНАЛЬНЫХ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83933"/>
            <a:ext cx="8958542" cy="4852059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051" y="1250461"/>
            <a:ext cx="7608143" cy="47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242278"/>
            <a:ext cx="7784776" cy="912618"/>
          </a:xfrm>
        </p:spPr>
        <p:txBody>
          <a:bodyPr>
            <a:norm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УВЕДОМЛЕНИЕ 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 ОБРАБОТКЕ (О НАМЕРЕНИИ </a:t>
            </a:r>
            <a:b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ОСУЩЕСТВЛЯТЬ 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ОБРАБОТКУ) ПЕРСОНАЛЬНЫХ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83933"/>
            <a:ext cx="8958542" cy="4852059"/>
          </a:xfrm>
        </p:spPr>
        <p:txBody>
          <a:bodyPr>
            <a:noAutofit/>
          </a:bodyPr>
          <a:lstStyle/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000" dirty="0" smtClean="0">
              <a:solidFill>
                <a:srgbClr val="1F497D"/>
              </a:solidFill>
              <a:latin typeface="Lab Grotesque"/>
              <a:cs typeface="Arial" charset="0"/>
            </a:endParaRPr>
          </a:p>
          <a:p>
            <a:pPr marL="0" lvl="0" indent="3587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2000" dirty="0" smtClean="0">
                <a:solidFill>
                  <a:srgbClr val="1F497D"/>
                </a:solidFill>
                <a:latin typeface="Lab Grotesque"/>
                <a:cs typeface="Arial" charset="0"/>
              </a:rPr>
              <a:t> </a:t>
            </a: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01.09.2022  оператор имеет право не уведомлять </a:t>
            </a:r>
            <a:r>
              <a:rPr lang="ru-RU" sz="24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Роскомнадзор</a:t>
            </a: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 обработке (о намерении осуществлять обработку) персональных данных в</a:t>
            </a:r>
            <a:r>
              <a:rPr 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 случаях: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24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 ПД без средств автоматизации;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24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персональных данных в ГИС, созданных для защиты безопасности государства и общественного порядка;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24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в соответствии с законодательством РФ о транспортной безопасности.</a:t>
            </a:r>
          </a:p>
          <a:p>
            <a:pPr algn="just">
              <a:spcBef>
                <a:spcPts val="600"/>
              </a:spcBef>
              <a:buNone/>
            </a:pP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462156"/>
            <a:ext cx="7784776" cy="7122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0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</a:t>
            </a:r>
            <a:r>
              <a:rPr lang="ru-RU" sz="20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СТ. 22 </a:t>
            </a:r>
            <a:r>
              <a:rPr lang="ru-RU" sz="20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«О персональных данных»</a:t>
            </a:r>
            <a:br>
              <a:rPr lang="ru-RU" sz="20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74408"/>
            <a:ext cx="8958542" cy="531236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indent="130175" algn="just"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изменения сведений, содержащихся в уведомлении, оператор не позднее 15-го числа месяца, следующего за месяцем, в котором возникли такие изменения, обязан уведомить уполномоченный орган по защите прав субъектов персональных данных обо всех произошедших за указанный период изменениях. В случае прекращения обработки персональных данных оператор обязан уведомить об этом уполномоченный орган по защите прав субъектов персональных данных в течении 10 рабочих дней с даты прекращения обработки персональных данных.</a:t>
            </a:r>
          </a:p>
          <a:p>
            <a:pPr algn="ctr">
              <a:buNone/>
            </a:pPr>
            <a:endParaRPr lang="ru-RU" sz="2000" b="1" dirty="0" smtClean="0">
              <a:solidFill>
                <a:srgbClr val="005390">
                  <a:lumMod val="75000"/>
                </a:srgb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</a:t>
            </a:r>
            <a:r>
              <a:rPr lang="ru-RU" sz="1800" b="1" dirty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 </a:t>
            </a:r>
            <a:r>
              <a:rPr lang="ru-RU" sz="1800" b="1" dirty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СТ. </a:t>
            </a:r>
            <a:r>
              <a:rPr lang="ru-RU" sz="18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23 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ФЗ «О персональных данных»</a:t>
            </a:r>
            <a:endParaRPr lang="ru-RU" sz="1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30175"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Для учета информации об инцидентах (утечках) , предусмотренных частью 3.1 статьи 21 152-ФЗ,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Роскомнадзор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ведет реестр учета инцидентов в области персональных данных, порядок и условия  ведения определены приказом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Роскомнадзором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14.11.2022 № 187.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195386"/>
            <a:ext cx="7784776" cy="959509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Ч. 7 СТ. 21 </a:t>
            </a: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персональных данных</a:t>
            </a: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800" b="1" dirty="0" smtClean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</a:t>
            </a:r>
            <a:r>
              <a:rPr lang="ru-RU" sz="1800" b="1" dirty="0">
                <a:solidFill>
                  <a:srgbClr val="005390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УНИЧТОЖЕНИЯ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54895"/>
            <a:ext cx="8958542" cy="485205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indent="219075" algn="just">
              <a:buNone/>
            </a:pPr>
            <a:r>
              <a:rPr lang="ru-RU" sz="1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Роскомнадзора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28.10.2022 № 179  утверждены требования к подтверждению уничтожения  ПД: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При обработке без использования средств автоматизации – Акт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С использованием средств автоматизации – Акт в электронной форме, подписанный ЭЦП + выгрузка из журнала регистрации событий в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ИСПДн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случае если обработка персональных данных осуществляется оператором одновременно с использованием средств автоматизации и без использования средств автоматизации, документами, подтверждающими уничтожение персональных данных субъектов персональных данных, являются акт об уничтожении персональных данных, соответствующий требованиям, и выгрузка из журнала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Акт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уничтожении персональных данных и выгрузка из журнала подлежат хранению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лет с момента уничтожения персональных данных. </a:t>
            </a:r>
          </a:p>
          <a:p>
            <a:pPr algn="just">
              <a:buNone/>
            </a:pPr>
            <a:endParaRPr lang="ru-RU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п. 5 ч. 1 ст. 18.1 </a:t>
            </a:r>
            <a:r>
              <a:rPr lang="ru-RU" sz="2000" b="1" cap="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ФЗ </a:t>
            </a:r>
            <a:r>
              <a:rPr lang="ru-RU" sz="2000" b="1" cap="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 персональных данных</a:t>
            </a:r>
            <a:r>
              <a:rPr lang="ru-RU" sz="2000" b="1" cap="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cap="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Требования к оценки вреда</a:t>
            </a:r>
            <a:r>
              <a:rPr lang="ru-RU" sz="20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276708"/>
            <a:ext cx="8958542" cy="511170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Роскомнадзора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27.10.2022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178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утверждены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«Требования к оценке вреда, который может быть причинен субъектам персональных данных в случае нарушения ФЗ «О персональных данных». Оператор определяет 3 степени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вреда: высокая, средняя, низкая.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высокая степень в случаях:  обработки биометрических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ПДн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специальных категорий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ПДн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др.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степень в случаях:  распространения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ПДн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официальном сайте в сети Интернет и др.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низкая степень в случаях:  ведение общедоступных источников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ПДн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др.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соответствии вреда, нанесенного субъекту персональных данных нескольким степеням, применяется более высокая степень.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результатам оценки вреда оператор составляет акт. Акт, подписанный ЭЦП в электронном виде либо с подписью на бумажном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носителе.</a:t>
            </a:r>
          </a:p>
          <a:p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195386"/>
            <a:ext cx="7784776" cy="959510"/>
          </a:xfrm>
        </p:spPr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Типовые 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нарушения ЗАКОНОДАТЕЛЬСТВА в области ПД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0660" y="1165412"/>
            <a:ext cx="9089618" cy="5459505"/>
          </a:xfrm>
        </p:spPr>
        <p:txBody>
          <a:bodyPr>
            <a:noAutofit/>
          </a:bodyPr>
          <a:lstStyle/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Размещение технических средств информационных систем (хостинг официальных сайтов) за пределами Российской Федерации;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Не соответствие уведомления об обработке (о намерении осуществлять обработку) персональных данных локальным актам оператора и фактической </a:t>
            </a: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деятельности;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Размещение на официальных сайтах персональных данных без правовых оснований;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Использование иностранных </a:t>
            </a:r>
            <a:r>
              <a:rPr lang="ru-RU" sz="2000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мессенджеров</a:t>
            </a: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en-US" sz="2000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en-US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Telegram</a:t>
            </a: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» и др.) для передачи платежных документов и (или) предоставление информации, содержащей персональные данные граждан РФ (запреты распространяются на виды деятельности и категории лиц, указанные в ч. 8 ст. 10 Федерального закона № 149-ФЗ). Перечень иностранных </a:t>
            </a:r>
            <a:r>
              <a:rPr lang="ru-RU" sz="2000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мессенджеров</a:t>
            </a: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размещен на сайте </a:t>
            </a:r>
            <a:r>
              <a:rPr lang="ru-RU" sz="2000" dirty="0" err="1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Роскомнадзора</a:t>
            </a:r>
            <a:r>
              <a:rPr lang="ru-RU" sz="2000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по адресу:</a:t>
            </a:r>
          </a:p>
          <a:p>
            <a:pPr marL="457200" lvl="0" indent="-952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https://rkn.gov.ru/docs/Perechen6_informacionnykh_sistem_05052023.pdf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Verdana" panose="020B0604030504040204" pitchFamily="34" charset="0"/>
                <a:cs typeface="Times New Roman" pitchFamily="18" charset="0"/>
              </a:rPr>
              <a:t>;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47675" lvl="0" indent="-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000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226646"/>
            <a:ext cx="7784776" cy="928249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 smtClean="0">
                <a:solidFill>
                  <a:srgbClr val="1F497D"/>
                </a:solidFill>
                <a:latin typeface="Arial" charset="0"/>
                <a:ea typeface="+mn-ea"/>
                <a:cs typeface="Arial" charset="0"/>
              </a:rPr>
              <a:t/>
            </a:r>
            <a:br>
              <a:rPr lang="ru-RU" sz="1800" b="1" cap="all" dirty="0" smtClean="0">
                <a:solidFill>
                  <a:srgbClr val="1F497D"/>
                </a:solidFill>
                <a:latin typeface="Arial" charset="0"/>
                <a:ea typeface="+mn-ea"/>
                <a:cs typeface="Arial" charset="0"/>
              </a:rPr>
            </a:br>
            <a:r>
              <a:rPr lang="ru-RU" sz="1800" b="1" cap="all" dirty="0" smtClean="0">
                <a:solidFill>
                  <a:srgbClr val="1F497D"/>
                </a:solidFill>
                <a:latin typeface="Arial" charset="0"/>
                <a:ea typeface="+mn-ea"/>
                <a:cs typeface="Arial" charset="0"/>
              </a:rPr>
              <a:t>         </a:t>
            </a:r>
            <a:r>
              <a:rPr lang="ru-RU" sz="20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внесении Изменений в </a:t>
            </a:r>
            <a:br>
              <a:rPr lang="ru-RU" sz="20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ФЗ «О персональных данных»</a:t>
            </a:r>
            <a:br>
              <a:rPr lang="ru-RU" sz="20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735" y="1250462"/>
            <a:ext cx="8958542" cy="5331493"/>
          </a:xfrm>
        </p:spPr>
        <p:txBody>
          <a:bodyPr>
            <a:noAutofit/>
          </a:bodyPr>
          <a:lstStyle/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14.07.2022 № 266-ФЗ внесены изменения в федеральный закон от 27.07.2006 № 152-ФЗ «О персональных данных» (измен. </a:t>
            </a:r>
            <a:r>
              <a:rPr lang="ru-RU" sz="2000" dirty="0" err="1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силу с 01.09.2022, 01.03.2023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000" u="sng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u="sng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12 (С 01.03.2023 вводится обязательный дополнительный уведомительный порядок при трансграничной передаче данных.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подается отдельным документом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 (сроки предоставления информации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22 (изменение формы уведомления, изменение сроков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предоставления инф. письма, а именно, в случае изменения сведений, а также в случае прекращения обработки персональных данных оператор обязан уведомить об этом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Роскомнадзор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течение 10 рабочих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11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(оператор не имеет право отказать в обслуживании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физическому лицу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тот отказывается предоставить биометрические данные или дать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на обработку ПД в необязательных по закону случаях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8793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187570"/>
            <a:ext cx="7784776" cy="967326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Ответственность 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нарушения в области персональных данных</a:t>
            </a:r>
            <a:b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4523" y="1174376"/>
            <a:ext cx="4795754" cy="5531224"/>
          </a:xfrm>
        </p:spPr>
        <p:txBody>
          <a:bodyPr>
            <a:noAutofit/>
          </a:bodyPr>
          <a:lstStyle/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24.02.2021 № 19-ФЗ «О внесении изменений в Кодекс Российской Федерации об административных правонарушениях», установлены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давности привлечения к административной ответственности в течение одного года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составы административных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правонарушений;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суммы штрафных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санкций.</a:t>
            </a: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https://mgpr.49gov.ru/common/preview/574x329/upload/18/news/cover/0717-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4032448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94144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71735" y="1174408"/>
            <a:ext cx="8958542" cy="4852059"/>
          </a:xfrm>
        </p:spPr>
        <p:txBody>
          <a:bodyPr>
            <a:noAutofit/>
          </a:bodyPr>
          <a:lstStyle/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Персональные данные – любая информация, относящаяся к прямо или косвенно определенному или определяемому физическому лицу (субъекту персональных данных</a:t>
            </a:r>
            <a:r>
              <a:rPr lang="ru-RU" sz="28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8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государственный орган, муниципальный орган, юридическое или физическое лицо, самостоятельно или совместно с другими лицами организующее и (или) осуществляющее обработку персональных данных</a:t>
            </a:r>
          </a:p>
          <a:p>
            <a:pPr algn="just"/>
            <a:endParaRPr lang="ru-RU" sz="2000" dirty="0" smtClean="0">
              <a:solidFill>
                <a:srgbClr val="002060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C1B7A65-0AB7-4788-9646-7CE2CB028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524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административные штрафы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ч. 2 ст. 13.11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РФ -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административная  ответственность за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обработку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персональных данных без письменного согласия субъекта, когда это необходимо, либо обработка данных с нарушением требований к составу сведений, включаемых в такое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согласие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ст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9 152-ФЗ. Административный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штрафы: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граждан – от 6 000 до 10 000 рублей; на должностных лиц – от 20 000 до 40 000 рублей; на юридических лиц – от 30 000 до 150 000 рублей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13.11.2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РФ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административная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ответственность за незаконное использование принадлежащих иностранным юридическим лицам и (или) иностранным гражданам информационных систем и (или) программ для электронных вычислительных  машин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Административный 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штрафы: на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должностных лиц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от 30000 до 50000;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юридических лиц - от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100000 до 700000 рублей.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ст. 13.11.3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РФ -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административная  ответственность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размещение банками, МФЦ и другими организациями биометрических персональных данных в ГИС «ЕСИА» с нарушением установленных законодательством требований (требования: получать согласие субъекта на размещение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ПДн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уведомлять его о будущем размещении его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ПДн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Административный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штрафы: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должностных лиц – от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000 до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000 рублей; на юридических лиц – от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000 до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000 рублей.</a:t>
            </a:r>
          </a:p>
          <a:p>
            <a:pPr lvl="0" algn="just"/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C1E0FB0E-9ECE-72CD-B5E3-8805A6F3183C}"/>
              </a:ext>
            </a:extLst>
          </p:cNvPr>
          <p:cNvSpPr txBox="1">
            <a:spLocks/>
          </p:cNvSpPr>
          <p:nvPr/>
        </p:nvSpPr>
        <p:spPr>
          <a:xfrm>
            <a:off x="607952" y="2758159"/>
            <a:ext cx="2420368" cy="2551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0059AA"/>
              </a:buClr>
              <a:buNone/>
            </a:pPr>
            <a:endParaRPr lang="ru-RU" dirty="0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44DA9199-1F20-B51C-C171-670B68381DC6}"/>
              </a:ext>
            </a:extLst>
          </p:cNvPr>
          <p:cNvSpPr/>
          <p:nvPr/>
        </p:nvSpPr>
        <p:spPr>
          <a:xfrm>
            <a:off x="457843" y="1118091"/>
            <a:ext cx="4006550" cy="5019098"/>
          </a:xfrm>
          <a:prstGeom prst="roundRect">
            <a:avLst>
              <a:gd name="adj" fmla="val 2604"/>
            </a:avLst>
          </a:prstGeom>
          <a:solidFill>
            <a:srgbClr val="0059A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dirty="0">
              <a:solidFill>
                <a:srgbClr val="00367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96F92B-EE47-9FF2-5454-6D493CC3B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4178" y="6453120"/>
            <a:ext cx="383441" cy="365125"/>
          </a:xfrm>
        </p:spPr>
        <p:txBody>
          <a:bodyPr/>
          <a:lstStyle/>
          <a:p>
            <a:fld id="{BE5E4ADA-2C97-4FD3-9F53-7E6C8E8D6D26}" type="slidenum">
              <a:rPr lang="ru-RU" smtClean="0">
                <a:solidFill>
                  <a:schemeClr val="bg1">
                    <a:lumMod val="6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21</a:t>
            </a:fld>
            <a:endParaRPr lang="ru-RU" dirty="0">
              <a:solidFill>
                <a:schemeClr val="bg1">
                  <a:lumMod val="6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0399" y="1205961"/>
            <a:ext cx="3850289" cy="46166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Перечень иностранных мессенджеров, указанных </a:t>
            </a:r>
            <a: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</a:t>
            </a:r>
            <a:r>
              <a:rPr lang="ru-RU" sz="1200" b="1" dirty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ч. </a:t>
            </a:r>
            <a: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ст</a:t>
            </a:r>
            <a:r>
              <a:rPr lang="ru-RU" sz="1200" b="1" dirty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10 Федерального закона </a:t>
            </a:r>
            <a: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№ 149-ФЗ:</a:t>
            </a:r>
          </a:p>
          <a:p>
            <a:pPr algn="ctr"/>
            <a:endParaRPr lang="ru-RU" sz="1200" b="1" dirty="0">
              <a:solidFill>
                <a:srgbClr val="00367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1200" b="1" dirty="0" smtClean="0">
              <a:solidFill>
                <a:srgbClr val="00367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Discord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Snapchat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Skype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Microsoft 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Teams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Threema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Viber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WhatsApp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WeChat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</a:rPr>
              <a:t>Telegram</a:t>
            </a:r>
            <a:endParaRPr lang="ru-RU" sz="14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ru-RU" sz="1200" b="1" dirty="0">
              <a:solidFill>
                <a:srgbClr val="00367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ru-RU" sz="1200" b="1" dirty="0" smtClean="0">
              <a:solidFill>
                <a:srgbClr val="00367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00367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Перечень размещен на сайте Роскомнадзора по адресу: </a:t>
            </a:r>
          </a:p>
          <a:p>
            <a:pPr algn="ctr"/>
            <a:endParaRPr lang="ru-RU" sz="1200" b="1" dirty="0" smtClean="0">
              <a:solidFill>
                <a:srgbClr val="00367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https://rkn.gov.ru/docs/Perechen6_informacionnykh_sistem_05052023.pdf</a:t>
            </a:r>
            <a:endParaRPr lang="ru-RU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ru-RU" sz="1200" dirty="0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44DA9199-1F20-B51C-C171-670B68381DC6}"/>
              </a:ext>
            </a:extLst>
          </p:cNvPr>
          <p:cNvSpPr/>
          <p:nvPr/>
        </p:nvSpPr>
        <p:spPr>
          <a:xfrm>
            <a:off x="4939614" y="1118092"/>
            <a:ext cx="4371577" cy="1711215"/>
          </a:xfrm>
          <a:prstGeom prst="roundRect">
            <a:avLst>
              <a:gd name="adj" fmla="val 6844"/>
            </a:avLst>
          </a:prstGeom>
          <a:solidFill>
            <a:srgbClr val="0059A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>
              <a:solidFill>
                <a:schemeClr val="tx1"/>
              </a:solidFill>
            </a:endParaRPr>
          </a:p>
          <a:p>
            <a:endParaRPr lang="ru-RU" sz="1400" dirty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endParaRPr lang="ru-RU" sz="1400" dirty="0">
              <a:solidFill>
                <a:schemeClr val="tx1"/>
              </a:solidFill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Запрещаются </a:t>
            </a: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использование иностранных мессенджеров для передачи платежных документов </a:t>
            </a:r>
            <a:r>
              <a:rPr lang="ru-RU" sz="1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(или) </a:t>
            </a: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предоставления информации, содержащей персональные данные граждан Российской Федерации, данные о переводах денежных средств в рамках применяемых форм безналичных расчетов, сведения, необходимые для осуществления платежей и (или) сведения о счетах (вкладах) граждан Российской Федерации в банках</a:t>
            </a:r>
            <a:r>
              <a:rPr lang="ru-RU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</a:endParaRPr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44DA9199-1F20-B51C-C171-670B68381DC6}"/>
              </a:ext>
            </a:extLst>
          </p:cNvPr>
          <p:cNvSpPr/>
          <p:nvPr/>
        </p:nvSpPr>
        <p:spPr>
          <a:xfrm>
            <a:off x="4939614" y="4461608"/>
            <a:ext cx="4371577" cy="1510012"/>
          </a:xfrm>
          <a:prstGeom prst="roundRect">
            <a:avLst>
              <a:gd name="adj" fmla="val 6844"/>
            </a:avLst>
          </a:prstGeom>
          <a:solidFill>
            <a:srgbClr val="0059A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 24.06.2023 введена в действие ст. 13.11.2 КоАП РФ, устанавливающая административную ответственность за незаконное использование принадлежащих иностранным юридическим лицам и (или) иностранным гражданам информационных систем и (или) программ для электронных вычислительных машин.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="" xmlns:a16="http://schemas.microsoft.com/office/drawing/2014/main" id="{44DA9199-1F20-B51C-C171-670B68381DC6}"/>
              </a:ext>
            </a:extLst>
          </p:cNvPr>
          <p:cNvSpPr/>
          <p:nvPr/>
        </p:nvSpPr>
        <p:spPr>
          <a:xfrm>
            <a:off x="4939614" y="2890451"/>
            <a:ext cx="4371577" cy="1510012"/>
          </a:xfrm>
          <a:prstGeom prst="roundRect">
            <a:avLst>
              <a:gd name="adj" fmla="val 6844"/>
            </a:avLst>
          </a:prstGeom>
          <a:solidFill>
            <a:srgbClr val="0059A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</a:t>
            </a:r>
            <a:r>
              <a:rPr lang="ru-RU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ышеуказанные </a:t>
            </a:r>
            <a:r>
              <a:rPr lang="ru-RU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запреты распространяются на виды деятельности и категории лиц, указанные в ч. 8 ст. 10 Федерального закона № 149-ФЗ. 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672073" y="347197"/>
            <a:ext cx="8543925" cy="575829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Части 8-10 статьи 10 Федерального закона № 149-ФЗ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2024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2E1BD301-18C1-43FA-89AB-7FD6A1096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3640130"/>
            <a:ext cx="8420100" cy="1452996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2769659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НОРМАТИВНЫЕ ПРАВОВЫЕ АКТЫ В ОБЛАСТИ ПЕРСОНАЛЬНЫХ 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74408"/>
            <a:ext cx="8958542" cy="4852059"/>
          </a:xfrm>
        </p:spPr>
        <p:txBody>
          <a:bodyPr>
            <a:noAutofit/>
          </a:bodyPr>
          <a:lstStyle/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27.07.2006 № 152-ФЗ «О персональных данных</a:t>
            </a:r>
            <a:r>
              <a:rPr lang="ru-RU" sz="24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4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    Правительства    Российской    Федерации    от 01.11.2012 №1119 «Об утверждении требований к защите персональных данных при их обработке в информационных системах персональных данных</a:t>
            </a:r>
            <a:r>
              <a:rPr lang="ru-RU" sz="24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24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     Правительства     Российской    Федерации  от 15.09.2008 № 687 «Об утверждении положения об особенностях обработки персональных данных, осуществляемой без использования средств автоматизации</a:t>
            </a:r>
            <a:r>
              <a:rPr lang="ru-RU" sz="24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endParaRPr lang="ru-RU" sz="1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353683"/>
            <a:ext cx="7784776" cy="1035169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6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ПРАВОВЫЕ ОСНОВАНИЯ ОБРАБОТКИ ПЕРСОНАЛЬНЫХ </a:t>
            </a:r>
            <a:r>
              <a:rPr lang="ru-RU" sz="16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ДАННЫХ </a:t>
            </a:r>
            <a:br>
              <a:rPr lang="ru-RU" sz="16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6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ч. 1 ст. 6 </a:t>
            </a:r>
            <a:r>
              <a:rPr lang="ru-RU" sz="16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«О ПЕРСОНАЛЬНЫХ ДАННЫХ»</a:t>
            </a:r>
            <a:endParaRPr lang="ru-RU" sz="1600" b="1" cap="all" dirty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1863" y="1459080"/>
            <a:ext cx="8958542" cy="4852059"/>
          </a:xfrm>
        </p:spPr>
        <p:txBody>
          <a:bodyPr/>
          <a:lstStyle/>
          <a:p>
            <a:endParaRPr lang="en-US" dirty="0" smtClean="0"/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400" b="1" dirty="0" smtClean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субъекта персональных </a:t>
            </a:r>
            <a:r>
              <a:rPr lang="ru-RU" sz="28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 на обработку персональных данных</a:t>
            </a:r>
            <a:endParaRPr lang="ru-RU" sz="28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800" dirty="0" smtClean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8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Законное основание </a:t>
            </a:r>
            <a:r>
              <a:rPr lang="ru-RU" sz="28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требование 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или подзаконного акта</a:t>
            </a:r>
            <a:r>
              <a:rPr lang="ru-RU" sz="28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Требования ФЗ «О ПЕРСОНАЛЬНЫХ ДАННЫХ»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0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10.1. Особенности обработки персональных данных, разрешенных субъектом персональных данных для распространения</a:t>
            </a:r>
          </a:p>
          <a:p>
            <a:pPr marL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50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50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на обработку персональных данных, разрешенных субъектом персональных данных для распространения, оформляется отдельно от иных согласий субъекта персональных данных на обработку его персональных данных.</a:t>
            </a: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50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персональных данных вправе обратиться с требованием прекратить передачу (распространение, предоставление, доступ) своих персональных данных.</a:t>
            </a: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50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(распространение, предоставление, доступ) персональных данных, разрешенных субъектом персональных данных для распространения, должна быть прекращена в любое время по требованию субъекта персональных данных.</a:t>
            </a: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50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статьи 10.1 не применяются в случае обработки персональных данных в целях выполнения возложенных законодательством Российской Федерации на государственные органы, муниципальные органы, а также на подведомственные таким органам организации функций, полномочий и обязанностей.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Требования ФЗ «О ПЕРСОНАЛЬНЫХ ДАННЫХ»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307758"/>
            <a:ext cx="8958542" cy="4852059"/>
          </a:xfrm>
        </p:spPr>
        <p:txBody>
          <a:bodyPr>
            <a:normAutofit/>
          </a:bodyPr>
          <a:lstStyle/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 smtClean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sz="2400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47675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содержанию согласия на обработку персональных данных, разрешенных субъектом персональных данных для распространения, установлены </a:t>
            </a:r>
            <a:r>
              <a:rPr 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sz="24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Роскомнадзора</a:t>
            </a:r>
            <a:r>
              <a:rPr 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24.02.2021 № 18.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ПРАВОВЫЕ ОСНОВАНИЯ ОБРАБОТКИ ПЕРСОНАЛЬНЫХ ДАННЫХ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законных основания обработки персональных данных</a:t>
            </a: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персональных данных прямо предусмотрена законом;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договора, стороной которого является субъект персональных данных;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</a:t>
            </a:r>
            <a:r>
              <a:rPr lang="ru-RU" sz="24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ПДн</a:t>
            </a: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необходима для осуществления деятельности журналиста, СМИ и др.;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персональные данные сделаны общедоступными субъектом персональных данных (утратил силу с 01.03.2021).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156308"/>
            <a:ext cx="7784776" cy="998587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обязанности при обработке персональных данных, предусмотренные ФЗ «О персональных данных»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74408"/>
            <a:ext cx="8958542" cy="4852059"/>
          </a:xfrm>
        </p:spPr>
        <p:txBody>
          <a:bodyPr>
            <a:noAutofit/>
          </a:bodyPr>
          <a:lstStyle/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документов, определяющих политику оператора в отношении обработки персональных данных;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локальных актов по вопросам обработки персональных данных;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правовых, организационных и технических мер по обеспечению безопасности персональных данных.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внутреннего контроля и (или) аудита соответствия обработки персональных данных Федеральному закону «О персональных данных» и принятым в соответствии с ним нормативным правовым актам, требованиям к защите персональных данных, политике оператора в отношении обработки персональных данных, локальным актам оператора;</a:t>
            </a:r>
          </a:p>
          <a:p>
            <a:pPr marL="457200" lvl="0" indent="-457200"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работников оператора вопросам обработки персональных данных.</a:t>
            </a:r>
          </a:p>
          <a:p>
            <a:pPr fontAlgn="t">
              <a:buNone/>
            </a:pPr>
            <a:endParaRPr lang="ru-RU" sz="1600" i="1" dirty="0" smtClean="0">
              <a:solidFill>
                <a:srgbClr val="002060"/>
              </a:solidFill>
            </a:endParaRPr>
          </a:p>
          <a:p>
            <a:pPr fontAlgn="t"/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735" y="101600"/>
            <a:ext cx="7784776" cy="1053295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defRPr/>
            </a:pP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обязанности при обработке </a:t>
            </a:r>
            <a:r>
              <a:rPr lang="en-US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cap="all" dirty="0" smtClean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персональных </a:t>
            </a: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данных,</a:t>
            </a:r>
            <a:b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cap="all" dirty="0">
                <a:solidFill>
                  <a:srgbClr val="1F497D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ПП РФ от 15.09.2008 № 687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735" y="1174408"/>
            <a:ext cx="8958542" cy="4852059"/>
          </a:xfrm>
        </p:spPr>
        <p:txBody>
          <a:bodyPr>
            <a:noAutofit/>
          </a:bodyPr>
          <a:lstStyle/>
          <a:p>
            <a:pPr marL="355600" lvl="1" indent="-355600" algn="just" fontAlgn="base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ct val="100000"/>
              <a:buNone/>
            </a:pPr>
            <a:endParaRPr lang="en-US" sz="2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355600" lvl="1" indent="-355600" algn="just" fontAlgn="base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ct val="100000"/>
              <a:buNone/>
            </a:pPr>
            <a:endParaRPr lang="en-US" sz="22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355600" lvl="1" indent="-355600" algn="just" fontAlgn="base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ct val="100000"/>
              <a:buNone/>
            </a:pP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2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определены места хранения материальных носителей </a:t>
            </a:r>
            <a:r>
              <a:rPr lang="ru-RU" sz="28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ПДн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5600" lvl="1" indent="-355600" algn="just" fontAlgn="base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ct val="100000"/>
              <a:buNone/>
            </a:pP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Должен быть утвержден перечень лиц, осуществляющих обработку </a:t>
            </a:r>
            <a:r>
              <a:rPr lang="ru-RU" sz="28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ПДн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5600" lvl="1" indent="-355600" algn="just" fontAlgn="base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ct val="100000"/>
              <a:buNone/>
            </a:pP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Должен быть утвержден перечень лиц, имеющих доступ к </a:t>
            </a:r>
            <a:r>
              <a:rPr lang="ru-RU" sz="28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ПДн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55600" lvl="1" indent="-355600" algn="just" fontAlgn="base">
              <a:lnSpc>
                <a:spcPct val="94000"/>
              </a:lnSpc>
              <a:spcBef>
                <a:spcPct val="0"/>
              </a:spcBef>
              <a:spcAft>
                <a:spcPct val="0"/>
              </a:spcAft>
              <a:buClr>
                <a:prstClr val="white"/>
              </a:buClr>
              <a:buSzPct val="100000"/>
              <a:buNone/>
            </a:pP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Типовая форма сбора </a:t>
            </a:r>
            <a:r>
              <a:rPr lang="ru-RU" sz="28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ПДн</a:t>
            </a:r>
            <a:r>
              <a:rPr lang="ru-RU" sz="28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должна соответствовать требованиям п. 7 ПП РФ от 15.09.2008 № 687.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FD1CA-10E3-4DDA-9898-129C9147103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РКН-2">
      <a:dk1>
        <a:srgbClr val="262626"/>
      </a:dk1>
      <a:lt1>
        <a:sysClr val="window" lastClr="FFFFFF"/>
      </a:lt1>
      <a:dk2>
        <a:srgbClr val="005390"/>
      </a:dk2>
      <a:lt2>
        <a:srgbClr val="E9E9E9"/>
      </a:lt2>
      <a:accent1>
        <a:srgbClr val="005390"/>
      </a:accent1>
      <a:accent2>
        <a:srgbClr val="00A1DE"/>
      </a:accent2>
      <a:accent3>
        <a:srgbClr val="BF0000"/>
      </a:accent3>
      <a:accent4>
        <a:srgbClr val="F79646"/>
      </a:accent4>
      <a:accent5>
        <a:srgbClr val="FFC000"/>
      </a:accent5>
      <a:accent6>
        <a:srgbClr val="278D19"/>
      </a:accent6>
      <a:hlink>
        <a:srgbClr val="0070C0"/>
      </a:hlink>
      <a:folHlink>
        <a:srgbClr val="800080"/>
      </a:folHlink>
    </a:clrScheme>
    <a:fontScheme name="DIN Pro">
      <a:majorFont>
        <a:latin typeface="DIN Pro Black"/>
        <a:ea typeface=""/>
        <a:cs typeface=""/>
      </a:majorFont>
      <a:minorFont>
        <a:latin typeface="DIN Pro Cond Medium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4648</TotalTime>
  <Words>1410</Words>
  <Application>Microsoft Office PowerPoint</Application>
  <PresentationFormat>Лист A4 (210x297 мм)</PresentationFormat>
  <Paragraphs>169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Изменения в Федеральном законе № 152-ФЗ  «О персональных данных»</vt:lpstr>
      <vt:lpstr>ОСНОВНЫЕ ПОНЯТИЯ</vt:lpstr>
      <vt:lpstr>НОРМАТИВНЫЕ ПРАВОВЫЕ АКТЫ В ОБЛАСТИ ПЕРСОНАЛЬНЫХ ДАННЫХ</vt:lpstr>
      <vt:lpstr>ПРАВОВЫЕ ОСНОВАНИЯ ОБРАБОТКИ ПЕРСОНАЛЬНЫХ ДАННЫХ   ч. 1 ст. 6 ФЗ «О ПЕРСОНАЛЬНЫХ ДАННЫХ»</vt:lpstr>
      <vt:lpstr>Требования ФЗ «О ПЕРСОНАЛЬНЫХ ДАННЫХ»</vt:lpstr>
      <vt:lpstr>Требования ФЗ «О ПЕРСОНАЛЬНЫХ ДАННЫХ»</vt:lpstr>
      <vt:lpstr>ПРАВОВЫЕ ОСНОВАНИЯ ОБРАБОТКИ ПЕРСОНАЛЬНЫХ ДАННЫХ</vt:lpstr>
      <vt:lpstr>Основные обязанности при обработке персональных данных, предусмотренные ФЗ «О персональных данных»</vt:lpstr>
      <vt:lpstr>Основные обязанности при обработке  персональных данных, ПП РФ от 15.09.2008 № 687 </vt:lpstr>
      <vt:lpstr>РАЗМЕЩЕНИЕ ДОКУМЕНТА, ОПРЕДЕЛЯЮЩЕГО ПОЛИТИКУ В ОТНОШЕНИИ ОБРАБОТКИ ПЕРСОНАЛЬНЫХ ДАННЫХ</vt:lpstr>
      <vt:lpstr>Локализация технических средств информационных систем на территории российской федерации</vt:lpstr>
      <vt:lpstr>УВЕДОМЛЕНИЕ ОБ ОБРАБОТКЕ (О НАМЕРЕНИИ  ОСУЩЕСТВЛЯТЬ ОБРАБОТКУ) ПЕРСОНАЛЬНЫХ ДАННЫХ</vt:lpstr>
      <vt:lpstr>      УВЕДОМЛЕНИЕ ОБ ОБРАБОТКЕ (О НАМЕРЕНИИ          ОСУЩЕСТВЛЯТЬ ОБРАБОТКУ) ПЕРСОНАЛЬНЫХ ДАННЫХ</vt:lpstr>
      <vt:lpstr>                 Ч. 7 СТ. 22 ФЗ «О персональных данных» </vt:lpstr>
      <vt:lpstr>         Ч. 7 СТ. 21 ФЗ «О персональных данных»             ПОДТВЕРЖДЕНИЕ УНИЧТОЖЕНИЯ</vt:lpstr>
      <vt:lpstr> п. 5 ч. 1 ст. 18.1 ФЗ «О персональных данных» Требования к оценки вреда  </vt:lpstr>
      <vt:lpstr>      Типовые нарушения ЗАКОНОДАТЕЛЬСТВА в области ПД</vt:lpstr>
      <vt:lpstr>          О внесении Изменений в          ФЗ «О персональных данных» </vt:lpstr>
      <vt:lpstr> Ответственность за нарушения в области персональных данных </vt:lpstr>
      <vt:lpstr>Новые административные штрафы</vt:lpstr>
      <vt:lpstr>Части 8-10 статьи 10 Федерального закона № 149-ФЗ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Клейменов</dc:creator>
  <cp:lastModifiedBy>217-162</cp:lastModifiedBy>
  <cp:revision>175</cp:revision>
  <cp:lastPrinted>2021-02-26T08:13:45Z</cp:lastPrinted>
  <dcterms:created xsi:type="dcterms:W3CDTF">2021-02-25T05:49:27Z</dcterms:created>
  <dcterms:modified xsi:type="dcterms:W3CDTF">2024-04-02T05:40:51Z</dcterms:modified>
</cp:coreProperties>
</file>